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zh10000" initials="" lastIdx="2" clrIdx="0"/>
  <p:cmAuthor id="7" name="文 衡" initials="文" lastIdx="1" clrIdx="6"/>
  <p:cmAuthor id="1" name="孔德国" initials="kongdg" lastIdx="1" clrIdx="0"/>
  <p:cmAuthor id="8" name="Administrator" initials="A" lastIdx="1" clrIdx="7"/>
  <p:cmAuthor id="2" name="作者" initials="A" lastIdx="0" clrIdx="1"/>
  <p:cmAuthor id="4" name="郑钦" initials="郑" lastIdx="2" clrIdx="3"/>
  <p:cmAuthor id="5" name="戚银丽" initials="戚" lastIdx="4" clrIdx="4"/>
  <p:cmAuthor id="6" name="Microsoft Office User" initials="MOU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我们如何跟虚幻和</a:t>
            </a:r>
            <a:r>
              <a:rPr lang="en-US" altLang="zh-CN" dirty="0" smtClean="0"/>
              <a:t>Unity</a:t>
            </a:r>
            <a:r>
              <a:rPr lang="zh-CN" altLang="en-US" dirty="0" smtClean="0"/>
              <a:t>竞争，有胜算吗？</a:t>
            </a:r>
            <a:endParaRPr lang="en-US" altLang="zh-CN" dirty="0" smtClean="0"/>
          </a:p>
          <a:p>
            <a:r>
              <a:rPr lang="zh-CN" altLang="en-US" dirty="0" smtClean="0"/>
              <a:t>有，因为我们在基于数字孪生可视化领域积累的能力，是游戏领域不具备的。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本质上我们和游戏开发，因为客户诉求不同，形成的是两套不同的技术栈，不同的技术路线。我们的使用场景和类型跟游戏是不一样的，这决定了我们的技术选择路线是不一样的。</a:t>
            </a:r>
            <a:endParaRPr lang="en-US" altLang="zh-CN" dirty="0" smtClean="0"/>
          </a:p>
          <a:p>
            <a:r>
              <a:rPr lang="zh-CN" altLang="en-US" dirty="0" smtClean="0"/>
              <a:t>就好像</a:t>
            </a:r>
            <a:r>
              <a:rPr lang="en-US" altLang="zh-CN" dirty="0" smtClean="0"/>
              <a:t>Unity</a:t>
            </a:r>
            <a:r>
              <a:rPr lang="zh-CN" altLang="en-US" dirty="0" smtClean="0"/>
              <a:t>要面对的是移动开发，所以他关注的技术方向技术点，要打磨的能力等更虚幻是不同。</a:t>
            </a:r>
            <a:r>
              <a:rPr lang="en-US" altLang="zh-CN" dirty="0" err="1" smtClean="0"/>
              <a:t>Roblox</a:t>
            </a:r>
            <a:r>
              <a:rPr lang="zh-CN" altLang="en-US" dirty="0" smtClean="0"/>
              <a:t>跟他们也是不同的。游戏里不同的细分也会带来技术栈的不同，工具的不同，开发语言的不同。</a:t>
            </a:r>
            <a:endParaRPr lang="en-US" altLang="zh-CN" dirty="0" smtClean="0"/>
          </a:p>
          <a:p>
            <a:r>
              <a:rPr lang="zh-CN" altLang="en-US" dirty="0" smtClean="0"/>
              <a:t>我们做的真实世界虚拟化，数字孪生，这当中的技术栈，和游戏开发，也是不同。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比如，架构，我们为什么选</a:t>
            </a:r>
            <a:r>
              <a:rPr lang="en-US" altLang="zh-CN" dirty="0" smtClean="0"/>
              <a:t>B/S</a:t>
            </a:r>
            <a:r>
              <a:rPr lang="zh-CN" altLang="en-US" dirty="0" smtClean="0"/>
              <a:t>，我们原来自己的</a:t>
            </a:r>
            <a:r>
              <a:rPr lang="en-US" altLang="zh-CN" dirty="0" smtClean="0"/>
              <a:t>T3D</a:t>
            </a:r>
            <a:r>
              <a:rPr lang="zh-CN" altLang="en-US" dirty="0" smtClean="0"/>
              <a:t>也是</a:t>
            </a:r>
            <a:r>
              <a:rPr lang="en-US" altLang="zh-CN" dirty="0" smtClean="0"/>
              <a:t>C/S</a:t>
            </a:r>
            <a:r>
              <a:rPr lang="zh-CN" altLang="en-US" dirty="0" smtClean="0"/>
              <a:t>，现在也已经被改造为</a:t>
            </a:r>
            <a:r>
              <a:rPr lang="en-US" altLang="zh-CN" dirty="0" smtClean="0"/>
              <a:t>B/S</a:t>
            </a:r>
            <a:r>
              <a:rPr lang="zh-CN" altLang="en-US" dirty="0" smtClean="0"/>
              <a:t>，因为物联网的管理软件都是用</a:t>
            </a:r>
            <a:r>
              <a:rPr lang="en-US" altLang="zh-CN" dirty="0" smtClean="0"/>
              <a:t>B/S</a:t>
            </a:r>
            <a:r>
              <a:rPr lang="zh-CN" altLang="en-US" dirty="0" smtClean="0"/>
              <a:t>写的，要跟客户原来的应用软件无缝融合，怎样适应在一个通用架构下，不用安装</a:t>
            </a:r>
            <a:r>
              <a:rPr lang="en-US" altLang="zh-CN" dirty="0" smtClean="0"/>
              <a:t>Client</a:t>
            </a:r>
            <a:r>
              <a:rPr lang="zh-CN" altLang="en-US" dirty="0" smtClean="0"/>
              <a:t>端（在</a:t>
            </a:r>
            <a:r>
              <a:rPr lang="en-US" altLang="zh-CN" dirty="0" err="1" smtClean="0"/>
              <a:t>ToB</a:t>
            </a:r>
            <a:r>
              <a:rPr lang="zh-CN" altLang="en-US" dirty="0" smtClean="0"/>
              <a:t>的客户里新装一个</a:t>
            </a:r>
            <a:r>
              <a:rPr lang="en-US" altLang="zh-CN" dirty="0" smtClean="0"/>
              <a:t>Client</a:t>
            </a:r>
            <a:r>
              <a:rPr lang="zh-CN" altLang="en-US" dirty="0" smtClean="0"/>
              <a:t>端，对客户代价是蛮大的，很多客户是不接受的，原来的</a:t>
            </a:r>
            <a:r>
              <a:rPr lang="en-US" altLang="zh-CN" dirty="0" smtClean="0"/>
              <a:t>B/S</a:t>
            </a:r>
            <a:r>
              <a:rPr lang="zh-CN" altLang="en-US" dirty="0" smtClean="0"/>
              <a:t>架构的物联网管理软件要跟你新的数字孪生可视化管理软件融合，总不能让老系统能力都在</a:t>
            </a:r>
            <a:r>
              <a:rPr lang="en-US" altLang="zh-CN" dirty="0" smtClean="0"/>
              <a:t>C/S</a:t>
            </a:r>
            <a:r>
              <a:rPr lang="zh-CN" altLang="en-US" dirty="0" smtClean="0"/>
              <a:t>上重新写一遍吧，这根本不可行），这就必须是</a:t>
            </a:r>
            <a:r>
              <a:rPr lang="en-US" altLang="zh-CN" dirty="0" smtClean="0"/>
              <a:t>B/S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因为必须要跨平台能力，所以我们选择</a:t>
            </a:r>
            <a:r>
              <a:rPr lang="en-US" altLang="zh-CN" dirty="0" err="1" smtClean="0"/>
              <a:t>WebGL</a:t>
            </a:r>
            <a:r>
              <a:rPr lang="zh-CN" altLang="en-US" dirty="0" smtClean="0"/>
              <a:t>，依托</a:t>
            </a:r>
            <a:r>
              <a:rPr lang="en-US" altLang="zh-CN" dirty="0" err="1" smtClean="0"/>
              <a:t>WebGL</a:t>
            </a:r>
            <a:r>
              <a:rPr lang="zh-CN" altLang="en-US" dirty="0" smtClean="0"/>
              <a:t>的跨平台能力，一次开发，可直接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运行于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Win/Mac/IOS/Android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等多平台、多终端。而如果你用专用引擎虽然也能支持，但需重新编译各平台原生运行程序，且多数情况下还需附加一定的移植开发工作，方能支持多平台运行。这个未来的整合成本要高很多，平滑度就要比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B/S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差很多。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同样，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API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的开发语言我们选择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JavaScript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，也是因为他门槛更低，所有会开发物联网应用的人，都会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JavaScript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。但你让他去学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C++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，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C#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，这个很难。你让虚幻和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Unity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去转成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JavaScript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也很难。且不说技术难度巨大，文化上的难度就几乎不可逾越。比如虚幻的开发者中就有人提议说我们也支持一下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C#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吧，降低一下开发门槛，多些用户，立刻有人反对，让他到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Unity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阵营去。文化就是门派之争。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因为我们是浏览器的，是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JavaScript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的，我们的运行方法是浏览器直接完成渲染的，在浏览器上直接做各种灵活的调试，跟我们网页的开发是一样的，基于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Chrome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等浏览器实时运行，无需编译，可现场灵活修改调试，即改即用。</a:t>
            </a: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而游戏的开发是静态编译，整体打包输出，需开发商修改底层代码整体编译输出运行包，不易修改，难以满足物联网的变化需求。每次修改都要改底层代码，重新编译，重新打包输出，时间和成本都是不行的，无法适应物联网不断演进的应用需求。但他适合游戏，因为每一个游戏的脚本是固定的，改变这个游戏的脚本就意味着新发一款游戏，不需要随时修改随时调试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包括场景的特性，我们是数据驱动的，所有模型的位置、状态和动作均可由数据驱动实时组装，支持海量孪生体的复杂管理场景。而游戏主要面向基于游戏剧情脚本的固定场景，所以开发时很容易把场景和功能绑死，难以实现大量孪生体实时变化带来的动态场景要求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60A53-B9C8-5A41-AC71-5609122676B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不同的使用场景也决定了怎样封装代码，我们是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对孪生模型功能做针对性代码和指令库封装，大量常用场景功能可直接调用实现，这种场景和功能解耦的开发框架，更适用于数字孪生多场景应用产品模式。而游戏开发是针对游戏常用功能开发，数字孪生场景功能需大量二次开发，实现效率低。功能和场景紧耦合，更适合游戏开发，但因为场景更换成本高效率低，不适用于数字孪生类多场景应用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所以用我们的技术栈开发数字孪生可视化管理适用的场景应用，比基于游戏的技术栈效率要高非常多，这不是技术本身的优劣，而是适用的开发场景不同导致的。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包括模型，游戏场景常用的人物、道具等模型库，和数字孪生管理场景匹配度差，无专业配置数据模型；而我们针对万物互联场景的物模型库，对物联网设备提供专业配置数据模型。而且我们不只是要可视化的模型，我们还要有和后边的物的配置等数据对接和绑定的能力。这是我们模型和游戏模型的不同，不光有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3D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的模型，还有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2D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的图标，还有背后的数字和数据的模型。我们是围绕这套体系做的。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因此对应的工具链，专业数字孪生应用开发配套工具套装，包括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GIS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BIM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CAD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等数据转换工具，独立场景和拓扑编辑工具，物联网数据转换和建模工具，零代码应用开发和配置工具等；而这些工具能力是游戏开发工具不具备的，也没有必要具备的能力，针对游戏开发的场景有一套适合游戏开发的效果编辑工具、界面设计工具、游戏剧情逻辑编辑工具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所以在开发物联网可视化应用场景，我们的技术栈要比基于游戏开发的技术栈开发效率高很多，门槛低很多。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而且我们的技术栈，很多客户现有的网页开发维护团队就能上手，因为是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JavaScript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的，而基于虚幻和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Unity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开发，需要游戏开发领域专业的团队才行。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所以我们非常有信心，在我们的“严肃游戏”领域，跟虚幻和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Unity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竞争。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而事实上我们甚至不需要和他们竞争或者剥离，将来我们这套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ThingJS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的开发语言开发工具也能驱动虚幻的引擎，包括我们已经在做一些项目，已经可以一键切换，既能基于</a:t>
            </a:r>
            <a:r>
              <a:rPr kumimoji="0" lang="en-US" altLang="zh-CN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WebGL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渲染，也可以基于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UE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渲染后推到</a:t>
            </a:r>
            <a:r>
              <a:rPr kumimoji="0" lang="en-US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B/S</a:t>
            </a:r>
            <a:r>
              <a:rPr kumimoji="0" lang="zh-CN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前台页面。</a:t>
            </a: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60A53-B9C8-5A41-AC71-5609122676B0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720979" y="4527173"/>
            <a:ext cx="10925368" cy="955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720979" y="2854366"/>
            <a:ext cx="10925368" cy="955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76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5840" y="2234990"/>
            <a:ext cx="1322465" cy="301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7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架构模式</a:t>
            </a:r>
            <a:endParaRPr kumimoji="0" lang="zh-CN" altLang="en-US" sz="13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5840" y="3156476"/>
            <a:ext cx="1322465" cy="301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7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跨平台能力</a:t>
            </a:r>
            <a:endParaRPr kumimoji="0" lang="zh-CN" altLang="en-US" sz="13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5840" y="4028218"/>
            <a:ext cx="1322465" cy="301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37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API</a:t>
            </a:r>
            <a:r>
              <a:rPr kumimoji="0" lang="zh-CN" altLang="en-US" sz="137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语言</a:t>
            </a:r>
            <a:endParaRPr kumimoji="0" lang="zh-CN" altLang="en-US" sz="13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45840" y="4854466"/>
            <a:ext cx="1322465" cy="301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7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运行方法</a:t>
            </a:r>
            <a:endParaRPr kumimoji="0" lang="zh-CN" altLang="en-US" sz="13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45840" y="5837961"/>
            <a:ext cx="1322465" cy="301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7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场景特性</a:t>
            </a:r>
            <a:endParaRPr kumimoji="0" lang="zh-CN" altLang="en-US" sz="137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02865" y="2201704"/>
            <a:ext cx="1014392" cy="367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B/S</a:t>
            </a:r>
            <a:r>
              <a:rPr kumimoji="0" lang="zh-CN" altLang="en-US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架构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878773" y="1885059"/>
            <a:ext cx="107675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575051" y="2054410"/>
            <a:ext cx="3127706" cy="702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6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通用架构，无需部署</a:t>
            </a:r>
            <a:endParaRPr kumimoji="0" lang="en-US" altLang="zh-CN" sz="116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6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与物联网管理软件无缝融合，已有系统的组件和功能可复用</a:t>
            </a:r>
            <a:endParaRPr kumimoji="0" lang="zh-CN" altLang="en-US" sz="116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402865" y="3123190"/>
            <a:ext cx="1014392" cy="367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WebGL</a:t>
            </a:r>
            <a:r>
              <a:rPr kumimoji="0" lang="zh-CN" altLang="en-US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技术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575054" y="2990945"/>
            <a:ext cx="3127703" cy="63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WebGL</a:t>
            </a: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技术依托于</a:t>
            </a:r>
            <a:r>
              <a:rPr kumimoji="0" lang="en-US" altLang="zh-CN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Web</a:t>
            </a: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的跨平台能力，一次开发，直接可运行于</a:t>
            </a:r>
            <a:r>
              <a:rPr kumimoji="0" lang="en-US" altLang="zh-CN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Win/Mac/IOS/Android</a:t>
            </a: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等多平台、多终端</a:t>
            </a:r>
            <a:endParaRPr kumimoji="0" lang="zh-CN" altLang="en-US" sz="11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02865" y="3994933"/>
            <a:ext cx="1014392" cy="367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JavaScript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575054" y="3952977"/>
            <a:ext cx="3127703" cy="454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低门槛，有网页前端开发人员，无需其它前置知识，即可</a:t>
            </a:r>
            <a:r>
              <a:rPr kumimoji="0" lang="en-US" altLang="zh-CN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7</a:t>
            </a: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天快速入门</a:t>
            </a:r>
            <a:endParaRPr kumimoji="0" lang="zh-CN" altLang="en-US" sz="11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402865" y="4821180"/>
            <a:ext cx="1014392" cy="367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动态运行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575054" y="4779225"/>
            <a:ext cx="3127703" cy="454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基于</a:t>
            </a:r>
            <a:r>
              <a:rPr kumimoji="0" lang="en-US" altLang="zh-CN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Chrome</a:t>
            </a: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等浏览器实时运行，无需编译，可现场灵活修改调试，即改即用</a:t>
            </a:r>
            <a:endParaRPr kumimoji="0" lang="zh-CN" altLang="en-US" sz="11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575054" y="5672430"/>
            <a:ext cx="3127703" cy="63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所有模型的位置、状态和动作均可由数据驱动实时组装，支持海量孪生体的复杂管理场景</a:t>
            </a:r>
            <a:endParaRPr kumimoji="0" lang="zh-CN" altLang="en-US" sz="11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402865" y="5762719"/>
            <a:ext cx="1014392" cy="4514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数据驱动的对象级场景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137317" y="2201704"/>
            <a:ext cx="1014392" cy="367538"/>
          </a:xfrm>
          <a:prstGeom prst="rect">
            <a:avLst/>
          </a:prstGeom>
          <a:solidFill>
            <a:srgbClr val="9C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C/S</a:t>
            </a:r>
            <a:r>
              <a:rPr kumimoji="0" lang="zh-CN" altLang="en-US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架构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309503" y="2137176"/>
            <a:ext cx="3236655" cy="5003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0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自有体系，需单独安装，动则几个</a:t>
            </a:r>
            <a:r>
              <a:rPr kumimoji="0" lang="en-US" altLang="zh-CN" sz="10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G</a:t>
            </a:r>
            <a:r>
              <a:rPr kumimoji="0" lang="zh-CN" altLang="en-US" sz="10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的安装包</a:t>
            </a:r>
            <a:endParaRPr kumimoji="0" lang="en-US" altLang="zh-CN" sz="10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0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无法复用现有系统，开发成本高，客户接受度低</a:t>
            </a:r>
            <a:endParaRPr kumimoji="0" lang="zh-CN" altLang="en-US" sz="10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137317" y="3123190"/>
            <a:ext cx="1014392" cy="367538"/>
          </a:xfrm>
          <a:prstGeom prst="rect">
            <a:avLst/>
          </a:prstGeom>
          <a:solidFill>
            <a:srgbClr val="9C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专用引擎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09506" y="2990945"/>
            <a:ext cx="3127703" cy="63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需重新编译各平台原生运行程序，且多数情况下还需附加一定的移植开发工作，方能支持多平台运行</a:t>
            </a:r>
            <a:endParaRPr kumimoji="0" lang="zh-CN" altLang="en-US" sz="156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137317" y="3994933"/>
            <a:ext cx="1014392" cy="367538"/>
          </a:xfrm>
          <a:prstGeom prst="rect">
            <a:avLst/>
          </a:prstGeom>
          <a:solidFill>
            <a:srgbClr val="9C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C++</a:t>
            </a:r>
            <a:r>
              <a:rPr kumimoji="0" lang="zh-CN" altLang="en-US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C#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309506" y="4043266"/>
            <a:ext cx="3127703" cy="272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高门槛，需单独招募专业</a:t>
            </a:r>
            <a:r>
              <a:rPr kumimoji="0" lang="en-US" altLang="zh-CN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3D</a:t>
            </a: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开发团队</a:t>
            </a:r>
            <a:endParaRPr kumimoji="0" lang="zh-CN" altLang="en-US" sz="11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137317" y="4821180"/>
            <a:ext cx="1014392" cy="367538"/>
          </a:xfrm>
          <a:prstGeom prst="rect">
            <a:avLst/>
          </a:prstGeom>
          <a:solidFill>
            <a:srgbClr val="9C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静态编译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309505" y="4779225"/>
            <a:ext cx="3236653" cy="454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需开发商修改底层代码整体编译输出运行包，不易修改，难以满足物联网的变化需求</a:t>
            </a:r>
            <a:endParaRPr kumimoji="0" lang="zh-CN" altLang="en-US" sz="11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309506" y="5672430"/>
            <a:ext cx="3127703" cy="635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75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主要面向基于游戏剧情脚本的固定场景，难以实现大量孪生体实时变化带来的动态场景要求</a:t>
            </a:r>
            <a:endParaRPr kumimoji="0" lang="zh-CN" altLang="en-US" sz="11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137317" y="5762719"/>
            <a:ext cx="1014392" cy="451449"/>
          </a:xfrm>
          <a:prstGeom prst="rect">
            <a:avLst/>
          </a:prstGeom>
          <a:solidFill>
            <a:srgbClr val="9C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75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基于剧本的固定场景</a:t>
            </a:r>
            <a:endParaRPr kumimoji="0" lang="zh-CN" altLang="en-US" sz="1175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05620" y="1209469"/>
            <a:ext cx="251920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数字孪生开发技术栈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基于</a:t>
            </a: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ThingJS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引擎开发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267902" y="1251377"/>
            <a:ext cx="251920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游戏开发技术栈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基于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UE/Unity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引擎开发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39" name="矩形 138"/>
          <p:cNvSpPr/>
          <p:nvPr/>
        </p:nvSpPr>
        <p:spPr>
          <a:xfrm flipH="1">
            <a:off x="236322" y="364986"/>
            <a:ext cx="77247" cy="521335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</p:spPr>
        <p:txBody>
          <a:bodyPr rtlCol="0" anchor="ctr"/>
          <a:lstStyle/>
          <a:p>
            <a:pPr algn="ctr"/>
            <a:endParaRPr lang="zh-CN" altLang="en-US" kern="0">
              <a:solidFill>
                <a:sysClr val="window" lastClr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481330" y="365125"/>
            <a:ext cx="1064958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altLang="zh-CN" sz="2800">
                <a:sym typeface="+mn-ea"/>
              </a:rPr>
              <a:t>ThingJS</a:t>
            </a:r>
            <a:r>
              <a:rPr lang="zh-CN" altLang="en-US" sz="2800">
                <a:sym typeface="+mn-ea"/>
              </a:rPr>
              <a:t>数字孪生开发技术栈 </a:t>
            </a:r>
            <a:r>
              <a:rPr altLang="zh-CN" sz="2800">
                <a:sym typeface="+mn-ea"/>
              </a:rPr>
              <a:t>vs </a:t>
            </a:r>
            <a:r>
              <a:rPr lang="zh-CN" altLang="en-US" sz="2800">
                <a:sym typeface="+mn-ea"/>
              </a:rPr>
              <a:t>游戏开发技术栈 （</a:t>
            </a:r>
            <a:r>
              <a:rPr altLang="zh-CN" sz="2800">
                <a:sym typeface="+mn-ea"/>
              </a:rPr>
              <a:t>1/2</a:t>
            </a:r>
            <a:r>
              <a:rPr lang="zh-CN" altLang="en-US" sz="2800">
                <a:sym typeface="+mn-ea"/>
              </a:rPr>
              <a:t>）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599355" y="5271148"/>
            <a:ext cx="11172584" cy="9771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99355" y="3168606"/>
            <a:ext cx="11172584" cy="9771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05620" y="1224709"/>
            <a:ext cx="251920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数字孪生开发技术栈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基于</a:t>
            </a:r>
            <a:r>
              <a:rPr kumimoji="0" lang="en-US" altLang="zh-CN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ThingJS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引擎开发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67902" y="1228517"/>
            <a:ext cx="251920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游戏开发技术栈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基于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UE/Unity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引擎开发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21576" y="2299270"/>
            <a:ext cx="135238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功能封装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1576" y="3494258"/>
            <a:ext cx="135238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模型资源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1576" y="4560122"/>
            <a:ext cx="135238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工具链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6810" y="5605847"/>
            <a:ext cx="1352389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开发效率</a:t>
            </a: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18358" y="2074402"/>
            <a:ext cx="1037345" cy="7575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面向数字孪生开发的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封装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60719" y="1823901"/>
            <a:ext cx="110112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617068" y="2029965"/>
            <a:ext cx="3198479" cy="845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对孪生模型功能做针对性代码和指令库封装，大量常用场景功能可直接调用实现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场景和功能解耦的开发框架，适用于数字孪生多场景应用产品模式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418358" y="3382686"/>
            <a:ext cx="1037345" cy="530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专业物联网模型库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617071" y="3417314"/>
            <a:ext cx="3198476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针对万物互联场景的物模型库，对物联网设备提供专业配置数据模型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18358" y="4338788"/>
            <a:ext cx="1037345" cy="7504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数字孪生专用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Studio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套件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617071" y="4298512"/>
            <a:ext cx="3198476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专业数字孪生应用开发配套工具套装，包括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GIS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BIM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CAD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等数据转换工具，独立场景和拓扑编辑工具，物联网数据转换和建模工具，零代码应用开发和配置工具等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344063" y="5571808"/>
            <a:ext cx="1037345" cy="3758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现有团队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1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周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518011" y="5528903"/>
            <a:ext cx="3198476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10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倍以上提升，现有团队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1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周完成，且可复用（以某粮仓基本管理场景为例）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160879" y="2099923"/>
            <a:ext cx="1037345" cy="756000"/>
          </a:xfrm>
          <a:prstGeom prst="rect">
            <a:avLst/>
          </a:prstGeom>
          <a:solidFill>
            <a:srgbClr val="9C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面向游戏场景开发的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封装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359590" y="2054730"/>
            <a:ext cx="3309894" cy="845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针对游戏常用功能开发，数字孪生场景功能需大量二次开发，实现效率低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功能和场景紧耦合，场景更换成本高效率低，不适用于数字孪生类多场景应用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160880" y="3407452"/>
            <a:ext cx="1037345" cy="530919"/>
          </a:xfrm>
          <a:prstGeom prst="rect">
            <a:avLst/>
          </a:prstGeom>
          <a:solidFill>
            <a:srgbClr val="9C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通用游戏模型库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59593" y="3457468"/>
            <a:ext cx="3198476" cy="4298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171450" indent="-171450">
              <a:spcBef>
                <a:spcPts val="600"/>
              </a:spcBef>
              <a:buFont typeface="Arial" panose="020B0604020202020204" pitchFamily="34" charset="0"/>
              <a:buChar char="•"/>
              <a:defRPr sz="1100"/>
            </a:lvl1pPr>
          </a:lstStyle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游戏场景常用的人物、道具等模型库，和数字孪生管理场景匹配度差，无专业配置数据模型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160880" y="4338788"/>
            <a:ext cx="1037345" cy="750445"/>
          </a:xfrm>
          <a:prstGeom prst="rect">
            <a:avLst/>
          </a:prstGeom>
          <a:solidFill>
            <a:srgbClr val="9C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游戏编辑</a:t>
            </a:r>
            <a:endParaRPr kumimoji="0" lang="en-US" altLang="zh-CN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套件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359593" y="4483178"/>
            <a:ext cx="3198476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针对游戏开发的场景效果编辑工具、界面设计工具、游戏剧情逻辑编辑工具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7160880" y="5571808"/>
            <a:ext cx="1037345" cy="375854"/>
          </a:xfrm>
          <a:prstGeom prst="rect">
            <a:avLst/>
          </a:prstGeom>
          <a:solidFill>
            <a:srgbClr val="9C9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外包团队</a:t>
            </a: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</a:t>
            </a: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月</a:t>
            </a:r>
            <a:endParaRPr kumimoji="0" lang="zh-CN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359592" y="5528903"/>
            <a:ext cx="3309891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外部专业团队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个月以上完成，且难以复用</a:t>
            </a:r>
            <a:b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</a:b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（以某粮仓基本管理场景为例）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</a:endParaRPr>
          </a:p>
        </p:txBody>
      </p:sp>
      <p:sp>
        <p:nvSpPr>
          <p:cNvPr id="139" name="矩形 138"/>
          <p:cNvSpPr/>
          <p:nvPr/>
        </p:nvSpPr>
        <p:spPr>
          <a:xfrm flipH="1">
            <a:off x="236322" y="364986"/>
            <a:ext cx="77247" cy="521335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</p:spPr>
        <p:txBody>
          <a:bodyPr rtlCol="0" anchor="ctr"/>
          <a:lstStyle/>
          <a:p>
            <a:pPr algn="ctr"/>
            <a:endParaRPr lang="zh-CN" altLang="en-US" kern="0">
              <a:solidFill>
                <a:sysClr val="window" lastClr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1" name="矩形 140"/>
          <p:cNvSpPr/>
          <p:nvPr/>
        </p:nvSpPr>
        <p:spPr>
          <a:xfrm>
            <a:off x="481330" y="365125"/>
            <a:ext cx="1064958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altLang="zh-CN" sz="2800">
                <a:sym typeface="+mn-ea"/>
              </a:rPr>
              <a:t>ThingJS</a:t>
            </a:r>
            <a:r>
              <a:rPr lang="zh-CN" altLang="en-US" sz="2800">
                <a:sym typeface="+mn-ea"/>
              </a:rPr>
              <a:t>数字孪生开发技术栈 </a:t>
            </a:r>
            <a:r>
              <a:rPr altLang="zh-CN" sz="2800">
                <a:sym typeface="+mn-ea"/>
              </a:rPr>
              <a:t>vs </a:t>
            </a:r>
            <a:r>
              <a:rPr lang="zh-CN" altLang="en-US" sz="2800">
                <a:sym typeface="+mn-ea"/>
              </a:rPr>
              <a:t>游戏开发技术栈 （</a:t>
            </a:r>
            <a:r>
              <a:rPr lang="en-US" sz="2800">
                <a:sym typeface="+mn-ea"/>
              </a:rPr>
              <a:t>2</a:t>
            </a:r>
            <a:r>
              <a:rPr altLang="zh-CN" sz="2800">
                <a:sym typeface="+mn-ea"/>
              </a:rPr>
              <a:t>/2</a:t>
            </a:r>
            <a:r>
              <a:rPr lang="zh-CN" altLang="en-US" sz="2800">
                <a:sym typeface="+mn-ea"/>
              </a:rPr>
              <a:t>）</a:t>
            </a:r>
            <a:endParaRPr lang="zh-CN" altLang="en-US" sz="2000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MzFjMTk4MWI5ODc4MDUyYjBlZTMwZGQzZmQ0MjhhMD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1078</Words>
  <Application>WPS 演示</Application>
  <PresentationFormat>宽屏</PresentationFormat>
  <Paragraphs>114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WeChat Panda</cp:lastModifiedBy>
  <cp:revision>2</cp:revision>
  <dcterms:created xsi:type="dcterms:W3CDTF">2022-08-26T10:06:21Z</dcterms:created>
  <dcterms:modified xsi:type="dcterms:W3CDTF">2022-08-26T10:06:33Z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7B691B51DA654E878814BA4C2F1B4B89</vt:lpwstr>
  </property>
  <property fmtid="{D5CDD505-2E9C-101B-9397-08002B2CF9AE}" pid="3" name="KSOProductBuildVer">
    <vt:lpwstr>2052-11.1.0.12313</vt:lpwstr>
  </property>
</Properties>
</file>